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2" r:id="rId2"/>
  </p:sldMasterIdLst>
  <p:notesMasterIdLst>
    <p:notesMasterId r:id="rId14"/>
  </p:notesMasterIdLst>
  <p:sldIdLst>
    <p:sldId id="256" r:id="rId3"/>
    <p:sldId id="341" r:id="rId4"/>
    <p:sldId id="351" r:id="rId5"/>
    <p:sldId id="350" r:id="rId6"/>
    <p:sldId id="343" r:id="rId7"/>
    <p:sldId id="346" r:id="rId8"/>
    <p:sldId id="347" r:id="rId9"/>
    <p:sldId id="349" r:id="rId10"/>
    <p:sldId id="344" r:id="rId11"/>
    <p:sldId id="348" r:id="rId12"/>
    <p:sldId id="305" r:id="rId13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1pPr>
    <a:lvl2pPr marL="4572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2pPr>
    <a:lvl3pPr marL="9144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5pPr>
    <a:lvl6pPr marL="2286000" algn="l" defTabSz="914400" rtl="0" eaLnBrk="1" latinLnBrk="0" hangingPunct="1"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6pPr>
    <a:lvl7pPr marL="2743200" algn="l" defTabSz="914400" rtl="0" eaLnBrk="1" latinLnBrk="0" hangingPunct="1"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7pPr>
    <a:lvl8pPr marL="3200400" algn="l" defTabSz="914400" rtl="0" eaLnBrk="1" latinLnBrk="0" hangingPunct="1"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8pPr>
    <a:lvl9pPr marL="3657600" algn="l" defTabSz="914400" rtl="0" eaLnBrk="1" latinLnBrk="0" hangingPunct="1">
      <a:defRPr b="1" i="1" kern="1200">
        <a:solidFill>
          <a:schemeClr val="tx1"/>
        </a:solidFill>
        <a:latin typeface="Arial" panose="020B0604020202020204" pitchFamily="34" charset="0"/>
        <a:ea typeface="华文细黑"/>
        <a:cs typeface="华文细黑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orient="horz" pos="210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119">
          <p15:clr>
            <a:srgbClr val="A4A3A4"/>
          </p15:clr>
        </p15:guide>
        <p15:guide id="5" pos="5465">
          <p15:clr>
            <a:srgbClr val="A4A3A4"/>
          </p15:clr>
        </p15:guide>
        <p15:guide id="6" pos="2880">
          <p15:clr>
            <a:srgbClr val="A4A3A4"/>
          </p15:clr>
        </p15:guide>
        <p15:guide id="7" pos="2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33CC33"/>
    <a:srgbClr val="FF9900"/>
    <a:srgbClr val="66FF33"/>
    <a:srgbClr val="99FF99"/>
    <a:srgbClr val="00FF99"/>
    <a:srgbClr val="CCFF33"/>
    <a:srgbClr val="FFFF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3" autoAdjust="0"/>
    <p:restoredTop sz="81703" autoAdjust="0"/>
  </p:normalViewPr>
  <p:slideViewPr>
    <p:cSldViewPr>
      <p:cViewPr varScale="1">
        <p:scale>
          <a:sx n="69" d="100"/>
          <a:sy n="69" d="100"/>
        </p:scale>
        <p:origin x="2045" y="67"/>
      </p:cViewPr>
      <p:guideLst>
        <p:guide orient="horz" pos="3838"/>
        <p:guide orient="horz" pos="210"/>
        <p:guide orient="horz" pos="4110"/>
        <p:guide orient="horz" pos="119"/>
        <p:guide pos="5465"/>
        <p:guide pos="2880"/>
        <p:guide pos="2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3192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402100AC-1282-4A99-8209-353892457F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9247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5E766-A110-4AE3-88D4-42A86ADAE9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0738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13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84956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53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186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712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4021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442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550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2100AC-1282-4A99-8209-353892457F93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647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1787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2051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468313" y="1412875"/>
            <a:ext cx="8207375" cy="960438"/>
          </a:xfrm>
        </p:spPr>
        <p:txBody>
          <a:bodyPr/>
          <a:lstStyle>
            <a:lvl1pPr>
              <a:defRPr sz="3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2052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468313" y="2373313"/>
            <a:ext cx="8207375" cy="407987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 sz="1800"/>
            </a:lvl1pPr>
          </a:lstStyle>
          <a:p>
            <a:pPr lvl="0"/>
            <a:r>
              <a:rPr lang="zh-CN" altLang="en-US" noProof="0" smtClean="0"/>
              <a:t>单击添加署名或公司信息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620" y="19050"/>
            <a:ext cx="9136380" cy="6838950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4581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5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188913"/>
            <a:ext cx="2051050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88913"/>
            <a:ext cx="60039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4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7209-196C-4D0D-A1D8-F4BBE9DAFDB3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91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74BD0-CE69-42A1-BF56-DCD1CDE6E9D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92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F2C62-30E1-42E5-992D-195BC60FE20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344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99648-E3EB-4D9C-B50B-A5BC53A39424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083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C2DD8-4A13-48A4-83F3-BFA2BBB69EF1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0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D9AC9-A712-4BE1-9FC1-303F7113D3D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7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3972E-84DA-447E-B63E-A6A30E63607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164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6A9DB-F63B-47BF-9545-F7AC42D59FD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97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20037" y="5158432"/>
            <a:ext cx="2523963" cy="163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8384"/>
            <a:ext cx="8207375" cy="574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66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DAD67-7CC1-41AB-8BB1-7D135DD95428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98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D4AD9-CC7E-4281-A854-2B5FA982A24E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57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4A6AE-32A7-4E6E-ACDE-CDD9B371A866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67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6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027487" cy="518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27488" cy="518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5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29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07375" cy="5746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6216" y="5158432"/>
            <a:ext cx="252396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40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16216" y="5158432"/>
            <a:ext cx="252396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7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4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2073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</p:txBody>
      </p:sp>
      <p:sp>
        <p:nvSpPr>
          <p:cNvPr id="1028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88913"/>
            <a:ext cx="82073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543300" y="64271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C8525-98C2-42E3-829E-19F39DE473F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anose="020B0604020202020204" pitchFamily="34" charset="0"/>
          <a:ea typeface="SimHei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 b="1" kern="1200">
          <a:solidFill>
            <a:schemeClr val="tx1"/>
          </a:solidFill>
          <a:latin typeface="+mn-lt"/>
          <a:ea typeface="+mn-ea"/>
          <a:cs typeface="华文细黑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b="1" kern="1200">
          <a:solidFill>
            <a:schemeClr val="tx1"/>
          </a:solidFill>
          <a:latin typeface="+mn-lt"/>
          <a:ea typeface="+mn-ea"/>
          <a:cs typeface="华文细黑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600" b="1" kern="1200">
          <a:solidFill>
            <a:schemeClr val="tx1"/>
          </a:solidFill>
          <a:latin typeface="+mn-lt"/>
          <a:ea typeface="+mn-ea"/>
          <a:cs typeface="华文细黑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n"/>
        <a:defRPr sz="1400" b="1" kern="1200">
          <a:solidFill>
            <a:schemeClr val="tx1"/>
          </a:solidFill>
          <a:latin typeface="+mn-lt"/>
          <a:ea typeface="+mn-ea"/>
          <a:cs typeface="华文细黑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华文细黑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eaLnBrk="1" hangingPunct="1"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fld id="{33E7CDD2-3A25-4350-85AC-622A114A506B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ea typeface="华文细黑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SimHei" panose="02010609060101010101" pitchFamily="49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sz="2000" b="1" kern="1200">
          <a:solidFill>
            <a:schemeClr val="tx1"/>
          </a:solidFill>
          <a:latin typeface="+mn-lt"/>
          <a:ea typeface="+mn-ea"/>
          <a:cs typeface="华文细黑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n"/>
        <a:defRPr b="1" kern="1200">
          <a:solidFill>
            <a:schemeClr val="tx1"/>
          </a:solidFill>
          <a:latin typeface="+mn-lt"/>
          <a:ea typeface="+mn-ea"/>
          <a:cs typeface="华文细黑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1600" b="1" kern="1200">
          <a:solidFill>
            <a:schemeClr val="tx1"/>
          </a:solidFill>
          <a:latin typeface="+mn-lt"/>
          <a:ea typeface="+mn-ea"/>
          <a:cs typeface="华文细黑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n"/>
        <a:defRPr sz="1400" b="1" kern="1200">
          <a:solidFill>
            <a:schemeClr val="tx1"/>
          </a:solidFill>
          <a:latin typeface="+mn-lt"/>
          <a:ea typeface="+mn-ea"/>
          <a:cs typeface="华文细黑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华文细黑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24.png"/><Relationship Id="rId9" Type="http://schemas.openxmlformats.org/officeDocument/2006/relationships/image" Target="../media/image42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" y="19050"/>
            <a:ext cx="9136380" cy="6838950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684" y="1628800"/>
            <a:ext cx="8153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 smtClean="0"/>
              <a:t>Irun Cohen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and Assaf Marron</a:t>
            </a:r>
            <a:r>
              <a:rPr lang="en-US" sz="2400" baseline="30000" dirty="0" smtClean="0"/>
              <a:t>2</a:t>
            </a:r>
          </a:p>
          <a:p>
            <a:pPr algn="ctr">
              <a:spcBef>
                <a:spcPts val="600"/>
              </a:spcBef>
            </a:pPr>
            <a:endParaRPr lang="en-US" sz="2400" baseline="30000" dirty="0"/>
          </a:p>
          <a:p>
            <a:pPr algn="ctr">
              <a:spcBef>
                <a:spcPts val="600"/>
              </a:spcBef>
            </a:pPr>
            <a:endParaRPr lang="en-US" sz="2400" baseline="30000" dirty="0" smtClean="0"/>
          </a:p>
          <a:p>
            <a:pPr algn="ctr">
              <a:spcBef>
                <a:spcPts val="600"/>
              </a:spcBef>
            </a:pPr>
            <a:r>
              <a:rPr lang="en-US" sz="2400" baseline="30000" dirty="0" smtClean="0"/>
              <a:t>1 </a:t>
            </a:r>
            <a:r>
              <a:rPr lang="en-US" sz="2000" dirty="0" smtClean="0"/>
              <a:t>Dept. </a:t>
            </a:r>
            <a:r>
              <a:rPr lang="en-US" sz="2000" dirty="0"/>
              <a:t>of Immunology and Regenerative </a:t>
            </a:r>
            <a:r>
              <a:rPr lang="en-US" sz="2000" dirty="0" smtClean="0"/>
              <a:t>Biology</a:t>
            </a:r>
          </a:p>
          <a:p>
            <a:pPr algn="ctr">
              <a:spcBef>
                <a:spcPts val="600"/>
              </a:spcBef>
            </a:pPr>
            <a:r>
              <a:rPr lang="en-US" sz="2000" baseline="30000" dirty="0" smtClean="0"/>
              <a:t>2  </a:t>
            </a:r>
            <a:r>
              <a:rPr lang="en-US" sz="2000" dirty="0" smtClean="0"/>
              <a:t>Dept. of </a:t>
            </a:r>
            <a:r>
              <a:rPr lang="en-US" sz="2000" dirty="0"/>
              <a:t>Computer Science and Applied </a:t>
            </a:r>
            <a:r>
              <a:rPr lang="en-US" sz="2000" dirty="0" smtClean="0"/>
              <a:t>Mathematics</a:t>
            </a:r>
            <a:endParaRPr lang="en-US" sz="1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9208" y="692696"/>
            <a:ext cx="8229600" cy="6452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00000"/>
              </a:lnSpc>
            </a:pPr>
            <a:r>
              <a:rPr lang="en-US" sz="3200" b="0" spc="-1" dirty="0" smtClean="0">
                <a:uFill>
                  <a:solidFill>
                    <a:srgbClr val="FFFFFF"/>
                  </a:solidFill>
                </a:uFill>
                <a:ea typeface="Arial"/>
              </a:rPr>
              <a:t>Natural Autoencoding</a:t>
            </a:r>
            <a:endParaRPr lang="en-US" sz="3200" b="0" spc="-1" dirty="0">
              <a:uFill>
                <a:solidFill>
                  <a:srgbClr val="FFFFFF"/>
                </a:solidFill>
              </a:u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727064" y="2071896"/>
            <a:ext cx="20162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437112"/>
            <a:ext cx="3456384" cy="18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Significance of </a:t>
            </a:r>
            <a:r>
              <a:rPr lang="en-US" sz="2400" dirty="0"/>
              <a:t>Survival of the </a:t>
            </a:r>
            <a:r>
              <a:rPr lang="en-US" sz="2400" dirty="0" smtClean="0"/>
              <a:t>Fitted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45849" y="6012351"/>
            <a:ext cx="2057400" cy="365125"/>
          </a:xfrm>
        </p:spPr>
        <p:txBody>
          <a:bodyPr/>
          <a:lstStyle/>
          <a:p>
            <a:fld id="{FC9C8525-98C2-42E3-829E-19F39DE473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15516" y="864298"/>
            <a:ext cx="871296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smtClean="0"/>
              <a:t>To science: </a:t>
            </a:r>
          </a:p>
          <a:p>
            <a:pPr lvl="1"/>
            <a:r>
              <a:rPr lang="en-US" i="0" dirty="0" smtClean="0"/>
              <a:t>Sheds new light on our understanding of nature</a:t>
            </a:r>
            <a:br>
              <a:rPr lang="en-US" i="0" dirty="0" smtClean="0"/>
            </a:br>
            <a:r>
              <a:rPr lang="en-US" i="0" dirty="0" smtClean="0"/>
              <a:t>and our conduct of research.</a:t>
            </a:r>
          </a:p>
          <a:p>
            <a:r>
              <a:rPr lang="en-US" i="0" dirty="0" smtClean="0"/>
              <a:t>To human society: </a:t>
            </a:r>
          </a:p>
          <a:p>
            <a:pPr lvl="1"/>
            <a:r>
              <a:rPr lang="en-US" i="0" dirty="0" smtClean="0"/>
              <a:t>Classical Darwinian thinking has negatively affected human politics (tyranny, colonialism), economic theory (brutal capitalism), </a:t>
            </a:r>
            <a:br>
              <a:rPr lang="en-US" i="0" dirty="0" smtClean="0"/>
            </a:br>
            <a:r>
              <a:rPr lang="en-US" i="0" dirty="0" smtClean="0"/>
              <a:t>social organization (racism), and more. </a:t>
            </a:r>
          </a:p>
          <a:p>
            <a:pPr lvl="1"/>
            <a:r>
              <a:rPr lang="en-US" i="0" dirty="0" smtClean="0"/>
              <a:t>Understanding the sustainability and resilience of diverse networks </a:t>
            </a:r>
            <a:br>
              <a:rPr lang="en-US" i="0" dirty="0" smtClean="0"/>
            </a:br>
            <a:r>
              <a:rPr lang="en-US" i="0" dirty="0" smtClean="0"/>
              <a:t>can help bring about necessary changes in human society and in the relationship of humans and the environment. </a:t>
            </a:r>
          </a:p>
          <a:p>
            <a:endParaRPr lang="en-US" i="0" dirty="0"/>
          </a:p>
          <a:p>
            <a:pPr marL="0" indent="0">
              <a:buNone/>
            </a:pPr>
            <a:endParaRPr lang="en-US" i="0" dirty="0" smtClean="0"/>
          </a:p>
          <a:p>
            <a:pPr marL="0" indent="0">
              <a:buNone/>
            </a:pPr>
            <a:r>
              <a:rPr lang="en-US" i="0" dirty="0"/>
              <a:t>	</a:t>
            </a:r>
            <a:endParaRPr lang="en-US" i="0" dirty="0" smtClean="0"/>
          </a:p>
          <a:p>
            <a:pPr marL="0" indent="0">
              <a:buNone/>
            </a:pP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endParaRPr lang="en-US" i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i="0" dirty="0" smtClean="0"/>
              <a:t>  </a:t>
            </a:r>
          </a:p>
          <a:p>
            <a:endParaRPr lang="en-US" i="0" dirty="0" smtClean="0"/>
          </a:p>
          <a:p>
            <a:endParaRPr lang="en-US" i="0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en-US" i="0" dirty="0" smtClean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i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864298"/>
            <a:ext cx="1745096" cy="1161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29" y="4775276"/>
            <a:ext cx="1643099" cy="1117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85863" y="4818467"/>
            <a:ext cx="1694277" cy="1158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29079"/>
          <a:stretch/>
        </p:blipFill>
        <p:spPr>
          <a:xfrm>
            <a:off x="5431022" y="4820752"/>
            <a:ext cx="2023915" cy="10751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0494" y="4737915"/>
            <a:ext cx="1218178" cy="12181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545" y="4813726"/>
            <a:ext cx="1353196" cy="107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149080"/>
            <a:ext cx="8143875" cy="1143000"/>
          </a:xfrm>
        </p:spPr>
        <p:txBody>
          <a:bodyPr/>
          <a:lstStyle/>
          <a:p>
            <a:pPr algn="ctr"/>
            <a:r>
              <a:rPr lang="en-US" sz="5000" dirty="0" smtClean="0"/>
              <a:t>Questions</a:t>
            </a:r>
            <a:endParaRPr lang="he-IL" sz="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644008" y="6237312"/>
            <a:ext cx="457200" cy="476250"/>
          </a:xfrm>
          <a:prstGeom prst="rect">
            <a:avLst/>
          </a:prstGeom>
        </p:spPr>
        <p:txBody>
          <a:bodyPr/>
          <a:lstStyle/>
          <a:p>
            <a:fld id="{6D026EBA-1F89-4DBD-9F3B-E3CD617A5B4F}" type="slidenum">
              <a:rPr lang="he-IL" smtClean="0">
                <a:solidFill>
                  <a:srgbClr val="000000"/>
                </a:solidFill>
              </a:rPr>
              <a:pPr/>
              <a:t>11</a:t>
            </a:fld>
            <a:endParaRPr lang="he-IL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875" y="1124744"/>
            <a:ext cx="8153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smtClean="0">
                <a:solidFill>
                  <a:srgbClr val="000000"/>
                </a:solidFill>
              </a:rPr>
              <a:t>Thank You!</a:t>
            </a:r>
            <a:endParaRPr lang="he-IL" sz="66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573016"/>
            <a:ext cx="3724639" cy="171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“…and Justice for All”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6597" y="6365794"/>
            <a:ext cx="2057400" cy="365125"/>
          </a:xfrm>
        </p:spPr>
        <p:txBody>
          <a:bodyPr/>
          <a:lstStyle/>
          <a:p>
            <a:fld id="{FC9C8525-98C2-42E3-829E-19F39DE473F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67053" y="3780183"/>
            <a:ext cx="3017562" cy="125642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Moshe at our </a:t>
            </a:r>
            <a:br>
              <a:rPr lang="en-US" dirty="0" smtClean="0"/>
            </a:br>
            <a:r>
              <a:rPr lang="en-US" dirty="0" smtClean="0"/>
              <a:t>undergraduate </a:t>
            </a:r>
            <a:br>
              <a:rPr lang="en-US" dirty="0" smtClean="0"/>
            </a:br>
            <a:r>
              <a:rPr lang="en-US" dirty="0" smtClean="0"/>
              <a:t>graduation ceremony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42" t="26438" r="62683" b="33329"/>
          <a:stretch/>
        </p:blipFill>
        <p:spPr>
          <a:xfrm>
            <a:off x="6156176" y="2276872"/>
            <a:ext cx="1872208" cy="1517002"/>
          </a:xfrm>
          <a:prstGeom prst="rect">
            <a:avLst/>
          </a:prstGeom>
          <a:ln w="50800">
            <a:solidFill>
              <a:srgbClr val="FF99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366"/>
          <a:stretch/>
        </p:blipFill>
        <p:spPr>
          <a:xfrm>
            <a:off x="611560" y="1078919"/>
            <a:ext cx="3340873" cy="26616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1" y="4040871"/>
            <a:ext cx="3340872" cy="1200329"/>
          </a:xfrm>
          <a:prstGeom prst="rect">
            <a:avLst/>
          </a:prstGeom>
          <a:ln w="50800">
            <a:solidFill>
              <a:srgbClr val="FF99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M.Y</a:t>
            </a:r>
            <a:r>
              <a:rPr lang="en-US" dirty="0" smtClean="0"/>
              <a:t> Vardi: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“How </a:t>
            </a:r>
            <a:r>
              <a:rPr lang="en-US" dirty="0"/>
              <a:t>to be </a:t>
            </a:r>
            <a:r>
              <a:rPr lang="en-US" dirty="0" smtClean="0"/>
              <a:t>an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Ethical </a:t>
            </a:r>
            <a:r>
              <a:rPr lang="en-US" dirty="0" smtClean="0"/>
              <a:t>Computer Scientist”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2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70730" y="836712"/>
            <a:ext cx="8950521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i="0" dirty="0" smtClean="0"/>
              <a:t>In contrast to Darwinian Survival of FITTEST individuals, </a:t>
            </a:r>
            <a:br>
              <a:rPr lang="en-US" sz="1800" i="0" dirty="0" smtClean="0"/>
            </a:br>
            <a:r>
              <a:rPr lang="en-US" sz="1800" i="0" dirty="0" smtClean="0"/>
              <a:t>our mechanism of Survival of the </a:t>
            </a:r>
            <a:r>
              <a:rPr lang="en-US" sz="1800" i="0" dirty="0" smtClean="0"/>
              <a:t>FITTED [1]</a:t>
            </a: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>argues that successful survival emerges from </a:t>
            </a:r>
            <a:br>
              <a:rPr lang="en-US" sz="1800" i="0" dirty="0" smtClean="0"/>
            </a:br>
            <a:r>
              <a:rPr lang="en-US" sz="1800" i="0" dirty="0" smtClean="0"/>
              <a:t>participation in collective </a:t>
            </a:r>
            <a:r>
              <a:rPr lang="en-US" sz="1800" i="0" dirty="0" smtClean="0">
                <a:solidFill>
                  <a:srgbClr val="0000FF"/>
                </a:solidFill>
              </a:rPr>
              <a:t>interaction networks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i="0" dirty="0" smtClean="0"/>
              <a:t>Nature’s interactions converge into patterns, </a:t>
            </a:r>
            <a:br>
              <a:rPr lang="en-US" sz="1800" i="0" dirty="0" smtClean="0"/>
            </a:br>
            <a:r>
              <a:rPr lang="en-US" sz="1800" i="0" dirty="0" smtClean="0"/>
              <a:t>resulting in </a:t>
            </a:r>
            <a:r>
              <a:rPr lang="en-US" sz="1800" i="0" dirty="0" smtClean="0">
                <a:solidFill>
                  <a:srgbClr val="0000FF"/>
                </a:solidFill>
              </a:rPr>
              <a:t>autoencoding into interaction </a:t>
            </a:r>
            <a:r>
              <a:rPr lang="en-US" sz="1800" i="0" smtClean="0">
                <a:solidFill>
                  <a:srgbClr val="0000FF"/>
                </a:solidFill>
              </a:rPr>
              <a:t>codes </a:t>
            </a:r>
            <a:r>
              <a:rPr lang="en-US" sz="1800" i="0" smtClean="0"/>
              <a:t>[</a:t>
            </a:r>
            <a:r>
              <a:rPr lang="en-US" sz="1800" i="0"/>
              <a:t>2]</a:t>
            </a:r>
            <a:endParaRPr lang="en-US" sz="1800" i="0" dirty="0" smtClean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i="0" dirty="0" smtClean="0">
                <a:solidFill>
                  <a:srgbClr val="0000FF"/>
                </a:solidFill>
              </a:rPr>
              <a:t>Evolution </a:t>
            </a:r>
            <a:r>
              <a:rPr lang="en-US" sz="1800" i="0" dirty="0"/>
              <a:t>is the narrative of </a:t>
            </a:r>
            <a:r>
              <a:rPr lang="en-US" sz="1800" i="0" dirty="0" smtClean="0"/>
              <a:t>re-autoencoding</a:t>
            </a: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>of interaction codes as triggered </a:t>
            </a:r>
            <a:br>
              <a:rPr lang="en-US" sz="1800" i="0" dirty="0" smtClean="0"/>
            </a:br>
            <a:r>
              <a:rPr lang="en-US" sz="1800" i="0" dirty="0" smtClean="0"/>
              <a:t>by innovations (</a:t>
            </a:r>
            <a:r>
              <a:rPr lang="en-US" sz="1800" i="0" dirty="0"/>
              <a:t>environmental, </a:t>
            </a: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>genetic</a:t>
            </a:r>
            <a:r>
              <a:rPr lang="en-US" sz="1800" i="0" dirty="0"/>
              <a:t>, behavior</a:t>
            </a:r>
            <a:r>
              <a:rPr lang="en-US" sz="1800" i="0" dirty="0" smtClean="0"/>
              <a:t>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i="0" dirty="0" smtClean="0">
                <a:solidFill>
                  <a:srgbClr val="0000FF"/>
                </a:solidFill>
              </a:rPr>
              <a:t>Natural autoencoding</a:t>
            </a:r>
            <a:r>
              <a:rPr lang="en-US" sz="1800" i="0" dirty="0" smtClean="0"/>
              <a:t> </a:t>
            </a:r>
            <a:r>
              <a:rPr lang="en-US" sz="1800" i="0" dirty="0" smtClean="0">
                <a:solidFill>
                  <a:srgbClr val="0000FF"/>
                </a:solidFill>
              </a:rPr>
              <a:t>mechanism</a:t>
            </a:r>
            <a:r>
              <a:rPr lang="en-US" sz="1800" i="0" dirty="0" smtClean="0"/>
              <a:t> differs from typical artificial </a:t>
            </a:r>
            <a:br>
              <a:rPr lang="en-US" sz="1800" i="0" dirty="0" smtClean="0"/>
            </a:br>
            <a:r>
              <a:rPr lang="en-US" sz="1800" i="0" dirty="0" smtClean="0"/>
              <a:t>autoencoding: it is recursive, unending, with no optimization process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800" i="0" dirty="0" smtClean="0">
                <a:solidFill>
                  <a:srgbClr val="0000FF"/>
                </a:solidFill>
              </a:rPr>
              <a:t>Significant implications </a:t>
            </a:r>
            <a:r>
              <a:rPr lang="en-US" sz="1800" i="0" dirty="0" smtClean="0"/>
              <a:t>to science, </a:t>
            </a:r>
            <a:br>
              <a:rPr lang="en-US" sz="1800" i="0" dirty="0" smtClean="0"/>
            </a:br>
            <a:r>
              <a:rPr lang="en-US" sz="1800" i="0" dirty="0" smtClean="0"/>
              <a:t>human social behavior, and humans </a:t>
            </a:r>
            <a:br>
              <a:rPr lang="en-US" sz="1800" i="0" dirty="0" smtClean="0"/>
            </a:br>
            <a:r>
              <a:rPr lang="en-US" sz="1800" i="0" dirty="0" smtClean="0"/>
              <a:t>interaction with the </a:t>
            </a:r>
            <a:r>
              <a:rPr lang="en-US" sz="1800" i="0" dirty="0" smtClean="0"/>
              <a:t>biosphere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dirty="0" smtClean="0"/>
              <a:t> [1] Cohen &amp; Marron, </a:t>
            </a:r>
            <a:r>
              <a:rPr lang="en-US" sz="1400" i="0" dirty="0" err="1" smtClean="0"/>
              <a:t>F1000Research</a:t>
            </a:r>
            <a:r>
              <a:rPr lang="en-US" sz="1400" i="0" dirty="0" smtClean="0"/>
              <a:t> 2020; [2] Cohen &amp; Marron, arXiv, 2022 </a:t>
            </a:r>
            <a:endParaRPr lang="en-US" sz="1400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 Brief Summary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77039" y="6401798"/>
            <a:ext cx="878561" cy="288584"/>
          </a:xfrm>
        </p:spPr>
        <p:txBody>
          <a:bodyPr/>
          <a:lstStyle/>
          <a:p>
            <a:fld id="{FC9C8525-98C2-42E3-829E-19F39DE473F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010" y="1299574"/>
            <a:ext cx="927488" cy="8975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84" y="1324422"/>
            <a:ext cx="1339792" cy="872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ight Arrow 7"/>
          <p:cNvSpPr/>
          <p:nvPr/>
        </p:nvSpPr>
        <p:spPr bwMode="auto">
          <a:xfrm>
            <a:off x="7285100" y="1669505"/>
            <a:ext cx="288032" cy="1577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50640" y="1524892"/>
            <a:ext cx="403693" cy="403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648" y="1669504"/>
            <a:ext cx="495655" cy="4711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8038" y="1740568"/>
            <a:ext cx="332277" cy="332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03040" y="1677292"/>
            <a:ext cx="403693" cy="4036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681" y="1598615"/>
            <a:ext cx="291001" cy="276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6027" y="1520058"/>
            <a:ext cx="271992" cy="2719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662" y="2763296"/>
            <a:ext cx="339047" cy="3223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60553" y="2744474"/>
            <a:ext cx="359946" cy="3599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4824" y="2740690"/>
            <a:ext cx="367514" cy="3675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6795250" y="2685359"/>
            <a:ext cx="1339792" cy="495920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7612" y="3801829"/>
            <a:ext cx="339047" cy="3223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31503" y="3783007"/>
            <a:ext cx="359946" cy="359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5774" y="3779223"/>
            <a:ext cx="367514" cy="3675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4766200" y="3723892"/>
            <a:ext cx="1339792" cy="495920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746" y="3805153"/>
            <a:ext cx="339047" cy="322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57637" y="3786331"/>
            <a:ext cx="359946" cy="3599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642" y="3526840"/>
            <a:ext cx="322527" cy="31778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 bwMode="auto">
          <a:xfrm>
            <a:off x="6492334" y="3727216"/>
            <a:ext cx="1339792" cy="495920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1" name="Oval 30"/>
          <p:cNvSpPr/>
          <p:nvPr/>
        </p:nvSpPr>
        <p:spPr bwMode="auto">
          <a:xfrm rot="21356817">
            <a:off x="6985169" y="3857506"/>
            <a:ext cx="394359" cy="180286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6174331" y="3894617"/>
            <a:ext cx="288032" cy="157706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042" y="4401805"/>
            <a:ext cx="947070" cy="10039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5250" y="2386168"/>
            <a:ext cx="362506" cy="29897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7404" y="4536087"/>
            <a:ext cx="683991" cy="5641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325" y="3509473"/>
            <a:ext cx="263488" cy="2173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4044" y="3509473"/>
            <a:ext cx="263488" cy="2173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/>
          <a:srcRect r="16691"/>
          <a:stretch/>
        </p:blipFill>
        <p:spPr>
          <a:xfrm>
            <a:off x="4537090" y="5668486"/>
            <a:ext cx="899006" cy="71810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58847" y="5652516"/>
            <a:ext cx="1035855" cy="7045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b="29079"/>
          <a:stretch/>
        </p:blipFill>
        <p:spPr>
          <a:xfrm>
            <a:off x="6787593" y="5674167"/>
            <a:ext cx="1211436" cy="6435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7677" y="5674340"/>
            <a:ext cx="817077" cy="670694"/>
          </a:xfrm>
          <a:prstGeom prst="rect">
            <a:avLst/>
          </a:prstGeom>
        </p:spPr>
      </p:pic>
      <p:sp>
        <p:nvSpPr>
          <p:cNvPr id="44" name="Right Arrow 43"/>
          <p:cNvSpPr/>
          <p:nvPr/>
        </p:nvSpPr>
        <p:spPr bwMode="auto">
          <a:xfrm>
            <a:off x="7921570" y="3894617"/>
            <a:ext cx="288032" cy="157706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8400" y="3520071"/>
            <a:ext cx="322527" cy="31778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184814" y="3795863"/>
            <a:ext cx="4682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. . 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64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6" grpId="0" animBg="1"/>
      <p:bldP spid="30" grpId="0" animBg="1"/>
      <p:bldP spid="31" grpId="0" animBg="1"/>
      <p:bldP spid="32" grpId="0" animBg="1"/>
      <p:bldP spid="44" grpId="0" animBg="1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1" y="202358"/>
            <a:ext cx="8207375" cy="574675"/>
          </a:xfrm>
        </p:spPr>
        <p:txBody>
          <a:bodyPr/>
          <a:lstStyle/>
          <a:p>
            <a:r>
              <a:rPr lang="en-US" dirty="0" smtClean="0"/>
              <a:t>Darwinian Principles of Evolution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" y="906638"/>
            <a:ext cx="1136288" cy="110140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446770" y="3578946"/>
            <a:ext cx="3981214" cy="2638136"/>
          </a:xfrm>
          <a:prstGeom prst="roundRect">
            <a:avLst/>
          </a:prstGeom>
          <a:noFill/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33822" y="4029651"/>
            <a:ext cx="914400" cy="914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86222" y="4182051"/>
            <a:ext cx="914400" cy="914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838622" y="4334451"/>
            <a:ext cx="914400" cy="914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91022" y="4486851"/>
            <a:ext cx="914400" cy="91440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143422" y="46392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cxnSp>
        <p:nvCxnSpPr>
          <p:cNvPr id="26" name="Straight Arrow Connector 25"/>
          <p:cNvCxnSpPr>
            <a:stCxn id="12" idx="3"/>
          </p:cNvCxnSpPr>
          <p:nvPr/>
        </p:nvCxnSpPr>
        <p:spPr bwMode="auto">
          <a:xfrm flipH="1">
            <a:off x="766904" y="5114940"/>
            <a:ext cx="205629" cy="5735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27"/>
          <p:cNvSpPr/>
          <p:nvPr/>
        </p:nvSpPr>
        <p:spPr bwMode="auto">
          <a:xfrm>
            <a:off x="523360" y="5643686"/>
            <a:ext cx="332431" cy="33243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86222" y="5727680"/>
            <a:ext cx="332431" cy="33243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837434" y="5560659"/>
            <a:ext cx="332431" cy="33243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000296" y="5644653"/>
            <a:ext cx="332431" cy="33243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2182835" y="5514585"/>
            <a:ext cx="332431" cy="33243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761780" y="3578946"/>
            <a:ext cx="3981214" cy="2638136"/>
          </a:xfrm>
          <a:prstGeom prst="roundRect">
            <a:avLst/>
          </a:prstGeom>
          <a:noFill/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848832" y="40296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5001232" y="41820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5153632" y="43344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5306032" y="44868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458432" y="4639251"/>
            <a:ext cx="914400" cy="914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58" name="Left Arrow 57"/>
          <p:cNvSpPr/>
          <p:nvPr/>
        </p:nvSpPr>
        <p:spPr bwMode="auto">
          <a:xfrm rot="10800000">
            <a:off x="4252264" y="4697998"/>
            <a:ext cx="718542" cy="484632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24199" y="794802"/>
            <a:ext cx="851771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0" dirty="0"/>
              <a:t>Natural Selection</a:t>
            </a:r>
            <a:r>
              <a:rPr lang="en-US" sz="2400" i="0" dirty="0"/>
              <a:t> and </a:t>
            </a:r>
            <a:r>
              <a:rPr lang="en-US" sz="2800" i="0" dirty="0"/>
              <a:t>Survival of the </a:t>
            </a:r>
            <a:r>
              <a:rPr lang="en-US" sz="2800" i="0" dirty="0" smtClean="0"/>
              <a:t>Fittest</a:t>
            </a: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>(</a:t>
            </a:r>
            <a:r>
              <a:rPr lang="en-US" sz="2400" i="0" dirty="0"/>
              <a:t>with subsequent accommodation of genetics</a:t>
            </a:r>
            <a:r>
              <a:rPr lang="en-US" sz="2400" i="0" dirty="0" smtClean="0"/>
              <a:t>):</a:t>
            </a:r>
            <a:br>
              <a:rPr lang="en-US" sz="2400" i="0" dirty="0" smtClean="0"/>
            </a:br>
            <a:endParaRPr lang="en-US" sz="2400" i="0" dirty="0"/>
          </a:p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0" dirty="0" smtClean="0"/>
              <a:t>Domination by individual variants having </a:t>
            </a:r>
            <a:br>
              <a:rPr lang="en-US" sz="2400" i="0" dirty="0" smtClean="0"/>
            </a:br>
            <a:r>
              <a:rPr lang="en-US" sz="2400" i="0" dirty="0" smtClean="0"/>
              <a:t>reproductive advantage</a:t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/>
            </a:r>
            <a:br>
              <a:rPr lang="en-US" sz="2400" i="0" dirty="0" smtClean="0"/>
            </a:br>
            <a:r>
              <a:rPr lang="en-US" sz="2400" i="0" dirty="0" smtClean="0"/>
              <a:t>Competitive struggle is central  </a:t>
            </a:r>
          </a:p>
        </p:txBody>
      </p:sp>
      <p:sp>
        <p:nvSpPr>
          <p:cNvPr id="64" name="Right Arrow 63"/>
          <p:cNvSpPr/>
          <p:nvPr/>
        </p:nvSpPr>
        <p:spPr bwMode="auto">
          <a:xfrm rot="3028716">
            <a:off x="1731493" y="5421269"/>
            <a:ext cx="518430" cy="94167"/>
          </a:xfrm>
          <a:prstGeom prst="rightArrow">
            <a:avLst>
              <a:gd name="adj1" fmla="val 79536"/>
              <a:gd name="adj2" fmla="val 50000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4545" y="4734151"/>
            <a:ext cx="848939" cy="732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74764" y="4783143"/>
            <a:ext cx="700028" cy="603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312" y="3776425"/>
            <a:ext cx="816597" cy="8655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552" y="4801668"/>
            <a:ext cx="1067712" cy="1107257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 bwMode="auto">
          <a:xfrm>
            <a:off x="838622" y="5880080"/>
            <a:ext cx="332431" cy="332431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335235" y="5666985"/>
            <a:ext cx="332431" cy="33243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2487635" y="5819385"/>
            <a:ext cx="332431" cy="33243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ea typeface="华文细黑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416" y="5893090"/>
            <a:ext cx="314045" cy="26918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8087" y="5833200"/>
            <a:ext cx="314045" cy="269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255" y="3759562"/>
            <a:ext cx="816935" cy="8657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3958" y="4801668"/>
            <a:ext cx="1066892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504" y="764704"/>
            <a:ext cx="8856984" cy="5662473"/>
          </a:xfrm>
        </p:spPr>
        <p:txBody>
          <a:bodyPr/>
          <a:lstStyle/>
          <a:p>
            <a:pPr marL="57150" indent="0">
              <a:spcBef>
                <a:spcPts val="1200"/>
              </a:spcBef>
              <a:buNone/>
            </a:pPr>
            <a:r>
              <a:rPr lang="en-US" dirty="0" smtClean="0"/>
              <a:t>Does not predict and doesn’t readily account for: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Network organization of the biosphere:</a:t>
            </a:r>
            <a:br>
              <a:rPr lang="en-US" dirty="0" smtClean="0"/>
            </a:br>
            <a:r>
              <a:rPr lang="en-US" dirty="0" smtClean="0"/>
              <a:t>Microbiomes</a:t>
            </a:r>
            <a:r>
              <a:rPr lang="en-US" dirty="0"/>
              <a:t>, Coral reef diversity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Fungi-and-trees, … 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Altruism: </a:t>
            </a:r>
            <a:br>
              <a:rPr lang="en-US" dirty="0" smtClean="0"/>
            </a:br>
            <a:r>
              <a:rPr lang="en-US" dirty="0" smtClean="0"/>
              <a:t>Assistance &amp;</a:t>
            </a:r>
            <a:br>
              <a:rPr lang="en-US" dirty="0" smtClean="0"/>
            </a:br>
            <a:r>
              <a:rPr lang="en-US" dirty="0" smtClean="0"/>
              <a:t>Sacrifice</a:t>
            </a:r>
            <a:br>
              <a:rPr lang="en-US" dirty="0" smtClean="0"/>
            </a:b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Inefficiencies: huge antlers, elaborate bird bowers, … 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Sexual reproduction: Reshuffling of “</a:t>
            </a:r>
            <a:r>
              <a:rPr lang="en-US" i="1" dirty="0" smtClean="0"/>
              <a:t>fittest”</a:t>
            </a:r>
            <a:r>
              <a:rPr lang="en-US" dirty="0" smtClean="0"/>
              <a:t> genes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smtClean="0"/>
              <a:t>Species’  encoded lifespans &amp; birth rates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1" r="48133"/>
          <a:stretch/>
        </p:blipFill>
        <p:spPr>
          <a:xfrm>
            <a:off x="4372843" y="4908745"/>
            <a:ext cx="350990" cy="7011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971" y="4874799"/>
            <a:ext cx="652329" cy="67671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5551"/>
            <a:ext cx="8712968" cy="574675"/>
          </a:xfrm>
        </p:spPr>
        <p:txBody>
          <a:bodyPr/>
          <a:lstStyle/>
          <a:p>
            <a:r>
              <a:rPr lang="en-US" dirty="0" smtClean="0"/>
              <a:t>Shortcomings of </a:t>
            </a:r>
            <a:r>
              <a:rPr lang="en-US" i="1" dirty="0" smtClean="0"/>
              <a:t>Natural Selection</a:t>
            </a:r>
            <a:r>
              <a:rPr lang="en-US" dirty="0" smtClean="0"/>
              <a:t> Theory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253" r="19362"/>
          <a:stretch/>
        </p:blipFill>
        <p:spPr>
          <a:xfrm>
            <a:off x="7021979" y="2962479"/>
            <a:ext cx="1464154" cy="1469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9565" r="12770"/>
          <a:stretch/>
        </p:blipFill>
        <p:spPr>
          <a:xfrm>
            <a:off x="5314142" y="1155321"/>
            <a:ext cx="1916990" cy="14165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8000" t="11064" r="8000" b="17554"/>
          <a:stretch/>
        </p:blipFill>
        <p:spPr>
          <a:xfrm>
            <a:off x="932165" y="4920939"/>
            <a:ext cx="738234" cy="676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93477" y="4995009"/>
            <a:ext cx="338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315" y="4874799"/>
            <a:ext cx="652329" cy="676715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3" name="Right Arrow 22"/>
          <p:cNvSpPr/>
          <p:nvPr/>
        </p:nvSpPr>
        <p:spPr bwMode="auto">
          <a:xfrm>
            <a:off x="3751749" y="5054865"/>
            <a:ext cx="418215" cy="308546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944" y="5011546"/>
            <a:ext cx="495498" cy="49549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 bwMode="auto">
          <a:xfrm>
            <a:off x="4372843" y="4915975"/>
            <a:ext cx="850603" cy="69387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t="19963" b="189"/>
          <a:stretch/>
        </p:blipFill>
        <p:spPr>
          <a:xfrm>
            <a:off x="2542593" y="2473017"/>
            <a:ext cx="2255551" cy="1199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r="34191"/>
          <a:stretch/>
        </p:blipFill>
        <p:spPr>
          <a:xfrm>
            <a:off x="7021979" y="1211459"/>
            <a:ext cx="1513894" cy="131555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5683213" y="5507044"/>
            <a:ext cx="1081393" cy="4371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721357" y="6020723"/>
            <a:ext cx="1075723" cy="95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683213" y="6309320"/>
            <a:ext cx="1113867" cy="1178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09538" y="5054865"/>
            <a:ext cx="2167408" cy="153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750" y="723787"/>
            <a:ext cx="8856984" cy="5183187"/>
          </a:xfrm>
        </p:spPr>
        <p:txBody>
          <a:bodyPr/>
          <a:lstStyle/>
          <a:p>
            <a:r>
              <a:rPr lang="en-US" dirty="0" smtClean="0"/>
              <a:t>First conceived by Irun (Yaron) Cohen</a:t>
            </a:r>
          </a:p>
          <a:p>
            <a:r>
              <a:rPr lang="en-US" dirty="0" smtClean="0"/>
              <a:t>The very act of interaction induces stability</a:t>
            </a:r>
          </a:p>
          <a:p>
            <a:r>
              <a:rPr lang="en-US" dirty="0" smtClean="0"/>
              <a:t>Interaction networks retard entropic destruction</a:t>
            </a:r>
          </a:p>
          <a:p>
            <a:r>
              <a:rPr lang="en-US" dirty="0" smtClean="0"/>
              <a:t>Interactions converge into patterns/codes</a:t>
            </a:r>
          </a:p>
          <a:p>
            <a:r>
              <a:rPr lang="en-US" dirty="0" smtClean="0"/>
              <a:t>Evolution is the narrative of change in </a:t>
            </a:r>
            <a:r>
              <a:rPr lang="en-US" i="1" dirty="0" smtClean="0">
                <a:solidFill>
                  <a:srgbClr val="006600"/>
                </a:solidFill>
              </a:rPr>
              <a:t>species interaction codes</a:t>
            </a:r>
            <a:r>
              <a:rPr lang="en-US" i="1" dirty="0" smtClean="0"/>
              <a:t>.</a:t>
            </a:r>
            <a:r>
              <a:rPr lang="en-US" i="1" dirty="0" smtClean="0">
                <a:solidFill>
                  <a:srgbClr val="006600"/>
                </a:solidFill>
              </a:rPr>
              <a:t> </a:t>
            </a:r>
            <a:br>
              <a:rPr lang="en-US" i="1" dirty="0" smtClean="0">
                <a:solidFill>
                  <a:srgbClr val="006600"/>
                </a:solidFill>
              </a:rPr>
            </a:br>
            <a:r>
              <a:rPr lang="en-US" sz="1600" dirty="0" smtClean="0"/>
              <a:t>Competition &amp; reproductive differences are secondary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Interaction Codes: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37" y="3790706"/>
            <a:ext cx="502959" cy="502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Survival of the </a:t>
            </a:r>
            <a:r>
              <a:rPr lang="en-US" sz="3600" i="1" dirty="0" smtClean="0"/>
              <a:t>Fitted</a:t>
            </a:r>
            <a:endParaRPr lang="en-US" sz="3200" i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46760" y="3169822"/>
            <a:ext cx="3981214" cy="2638136"/>
          </a:xfrm>
          <a:prstGeom prst="roundRect">
            <a:avLst/>
          </a:prstGeom>
          <a:noFill/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74" y="4460036"/>
            <a:ext cx="853514" cy="731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7999" y="4298165"/>
            <a:ext cx="492918" cy="581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490" y="3950821"/>
            <a:ext cx="433776" cy="509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9146" y="3492504"/>
            <a:ext cx="301942" cy="301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7367" y="3485880"/>
            <a:ext cx="304826" cy="304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758" y="4825827"/>
            <a:ext cx="304826" cy="304826"/>
          </a:xfrm>
          <a:prstGeom prst="rect">
            <a:avLst/>
          </a:prstGeom>
        </p:spPr>
      </p:pic>
      <p:sp>
        <p:nvSpPr>
          <p:cNvPr id="12" name="Regular Pentagon 11"/>
          <p:cNvSpPr/>
          <p:nvPr/>
        </p:nvSpPr>
        <p:spPr bwMode="auto">
          <a:xfrm>
            <a:off x="632778" y="3925067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1546" y="3644904"/>
            <a:ext cx="301942" cy="301942"/>
          </a:xfrm>
          <a:prstGeom prst="rect">
            <a:avLst/>
          </a:prstGeom>
        </p:spPr>
      </p:pic>
      <p:sp>
        <p:nvSpPr>
          <p:cNvPr id="14" name="Regular Pentagon 13"/>
          <p:cNvSpPr/>
          <p:nvPr/>
        </p:nvSpPr>
        <p:spPr bwMode="auto">
          <a:xfrm>
            <a:off x="1795478" y="4773430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5" name="Regular Pentagon 14"/>
          <p:cNvSpPr/>
          <p:nvPr/>
        </p:nvSpPr>
        <p:spPr bwMode="auto">
          <a:xfrm>
            <a:off x="1664015" y="3278766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6" name="Octagon 15"/>
          <p:cNvSpPr/>
          <p:nvPr/>
        </p:nvSpPr>
        <p:spPr bwMode="auto">
          <a:xfrm>
            <a:off x="972254" y="3370616"/>
            <a:ext cx="914400" cy="914400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7" name="Octagon 16"/>
          <p:cNvSpPr/>
          <p:nvPr/>
        </p:nvSpPr>
        <p:spPr bwMode="auto">
          <a:xfrm>
            <a:off x="3019591" y="3644904"/>
            <a:ext cx="914400" cy="914400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8" name="Octagon 17"/>
          <p:cNvSpPr/>
          <p:nvPr/>
        </p:nvSpPr>
        <p:spPr bwMode="auto">
          <a:xfrm>
            <a:off x="1306490" y="4401340"/>
            <a:ext cx="2517427" cy="1175744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8355" y="3512910"/>
            <a:ext cx="432926" cy="3710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6209" y="4275990"/>
            <a:ext cx="155563" cy="1840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1963" y="5257834"/>
            <a:ext cx="352829" cy="42339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 bwMode="auto">
          <a:xfrm>
            <a:off x="4799581" y="3140968"/>
            <a:ext cx="3981214" cy="2638136"/>
          </a:xfrm>
          <a:prstGeom prst="roundRect">
            <a:avLst/>
          </a:prstGeom>
          <a:noFill/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28" y="4228775"/>
            <a:ext cx="853514" cy="7315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8663" y="4687727"/>
            <a:ext cx="492918" cy="5810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766" y="3990943"/>
            <a:ext cx="433776" cy="509215"/>
          </a:xfrm>
          <a:prstGeom prst="rect">
            <a:avLst/>
          </a:prstGeom>
        </p:spPr>
      </p:pic>
      <p:sp>
        <p:nvSpPr>
          <p:cNvPr id="33" name="Regular Pentagon 32"/>
          <p:cNvSpPr/>
          <p:nvPr/>
        </p:nvSpPr>
        <p:spPr bwMode="auto">
          <a:xfrm>
            <a:off x="5085599" y="3896213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5" name="Regular Pentagon 34"/>
          <p:cNvSpPr/>
          <p:nvPr/>
        </p:nvSpPr>
        <p:spPr bwMode="auto">
          <a:xfrm>
            <a:off x="6248299" y="4744576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6" name="Regular Pentagon 35"/>
          <p:cNvSpPr/>
          <p:nvPr/>
        </p:nvSpPr>
        <p:spPr bwMode="auto">
          <a:xfrm>
            <a:off x="6116836" y="3249912"/>
            <a:ext cx="960120" cy="914400"/>
          </a:xfrm>
          <a:prstGeom prst="pentagon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7" name="Octagon 36"/>
          <p:cNvSpPr/>
          <p:nvPr/>
        </p:nvSpPr>
        <p:spPr bwMode="auto">
          <a:xfrm>
            <a:off x="5425075" y="3341762"/>
            <a:ext cx="914400" cy="914400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8" name="Octagon 37"/>
          <p:cNvSpPr/>
          <p:nvPr/>
        </p:nvSpPr>
        <p:spPr bwMode="auto">
          <a:xfrm>
            <a:off x="7472412" y="3616050"/>
            <a:ext cx="914400" cy="914400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39" name="Octagon 38"/>
          <p:cNvSpPr/>
          <p:nvPr/>
        </p:nvSpPr>
        <p:spPr bwMode="auto">
          <a:xfrm>
            <a:off x="5759311" y="4372486"/>
            <a:ext cx="2517427" cy="1175744"/>
          </a:xfrm>
          <a:prstGeom prst="octagon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7075" y="3879600"/>
            <a:ext cx="432926" cy="3710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6007" y="4758113"/>
            <a:ext cx="352829" cy="423395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 bwMode="auto">
          <a:xfrm>
            <a:off x="6172204" y="3883989"/>
            <a:ext cx="1668972" cy="32046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49" name="Oval 48"/>
          <p:cNvSpPr/>
          <p:nvPr/>
        </p:nvSpPr>
        <p:spPr bwMode="auto">
          <a:xfrm rot="5157725">
            <a:off x="6990239" y="4845621"/>
            <a:ext cx="1002933" cy="32046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50" name="Right Arrow 49"/>
          <p:cNvSpPr/>
          <p:nvPr/>
        </p:nvSpPr>
        <p:spPr bwMode="auto">
          <a:xfrm>
            <a:off x="4255966" y="4256162"/>
            <a:ext cx="792088" cy="419898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3875442" y="6054365"/>
            <a:ext cx="325583" cy="3255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43644" y="6039958"/>
            <a:ext cx="327119" cy="3109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5762" y="6073550"/>
            <a:ext cx="304826" cy="3048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476606" y="6063698"/>
            <a:ext cx="325583" cy="3255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4808" y="6049291"/>
            <a:ext cx="327119" cy="310964"/>
          </a:xfrm>
          <a:prstGeom prst="rect">
            <a:avLst/>
          </a:prstGeom>
        </p:spPr>
      </p:pic>
      <p:sp>
        <p:nvSpPr>
          <p:cNvPr id="62" name="Oval 61"/>
          <p:cNvSpPr/>
          <p:nvPr/>
        </p:nvSpPr>
        <p:spPr bwMode="auto">
          <a:xfrm>
            <a:off x="5952341" y="6049181"/>
            <a:ext cx="706703" cy="32046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2938899" y="5946542"/>
            <a:ext cx="1397666" cy="57922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itchFamily="2" charset="-122"/>
              </a:rPr>
              <a:t>                              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4938725" y="5954578"/>
            <a:ext cx="1876576" cy="57922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4427215" y="6093511"/>
            <a:ext cx="482873" cy="283732"/>
          </a:xfrm>
          <a:prstGeom prst="rightArrow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5"/>
          <a:srcRect l="5948" t="36383" r="41632" b="7264"/>
          <a:stretch/>
        </p:blipFill>
        <p:spPr>
          <a:xfrm>
            <a:off x="6568836" y="297349"/>
            <a:ext cx="2412632" cy="1715004"/>
          </a:xfrm>
          <a:prstGeom prst="rect">
            <a:avLst/>
          </a:prstGeom>
          <a:ln w="158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761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Species Interaction Code</a:t>
            </a:r>
            <a:endParaRPr lang="en-US" sz="3200" dirty="0">
              <a:solidFill>
                <a:srgbClr val="66FF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543811" y="6309320"/>
            <a:ext cx="2057400" cy="365125"/>
          </a:xfrm>
        </p:spPr>
        <p:txBody>
          <a:bodyPr/>
          <a:lstStyle/>
          <a:p>
            <a:fld id="{FC9C8525-98C2-42E3-829E-19F39DE473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71600" y="1383468"/>
            <a:ext cx="6929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“The fundamental</a:t>
            </a:r>
            <a:r>
              <a:rPr lang="en-US" sz="2000" dirty="0"/>
              <a:t>, core </a:t>
            </a:r>
            <a:r>
              <a:rPr lang="en-US" sz="2000" dirty="0" smtClean="0"/>
              <a:t>interactions</a:t>
            </a:r>
            <a:br>
              <a:rPr lang="en-US" sz="2000" dirty="0" smtClean="0"/>
            </a:br>
            <a:r>
              <a:rPr lang="en-US" sz="2000" dirty="0" smtClean="0"/>
              <a:t>of </a:t>
            </a:r>
            <a:r>
              <a:rPr lang="en-US" sz="2000" dirty="0"/>
              <a:t>the </a:t>
            </a:r>
            <a:r>
              <a:rPr lang="en-US" sz="2000" dirty="0" smtClean="0"/>
              <a:t>species</a:t>
            </a:r>
            <a:br>
              <a:rPr lang="en-US" sz="2000" dirty="0" smtClean="0"/>
            </a:br>
            <a:r>
              <a:rPr lang="en-US" sz="2000" dirty="0" smtClean="0"/>
              <a:t>with </a:t>
            </a:r>
            <a:r>
              <a:rPr lang="en-US" sz="2000" dirty="0"/>
              <a:t>its external and internal </a:t>
            </a:r>
            <a:r>
              <a:rPr lang="en-US" sz="2000" dirty="0" smtClean="0"/>
              <a:t>environments”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20176" y="2659246"/>
            <a:ext cx="1848686" cy="1848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612018"/>
            <a:ext cx="1944727" cy="1848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340210"/>
            <a:ext cx="304826" cy="304826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7251381" y="4838097"/>
            <a:ext cx="706703" cy="320460"/>
          </a:xfrm>
          <a:prstGeom prst="ellipse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176" y="3248218"/>
            <a:ext cx="853514" cy="731583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4228939" y="3951210"/>
            <a:ext cx="270284" cy="388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292365" y="2883093"/>
            <a:ext cx="297359" cy="4319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3516701" y="3037171"/>
            <a:ext cx="479235" cy="3669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3649348" y="3951210"/>
            <a:ext cx="346588" cy="388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934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23528" y="795291"/>
            <a:ext cx="8640960" cy="257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0" dirty="0" smtClean="0">
                <a:solidFill>
                  <a:srgbClr val="0000FF"/>
                </a:solidFill>
              </a:rPr>
              <a:t>Artificial </a:t>
            </a:r>
            <a:r>
              <a:rPr lang="en-US" sz="2400" i="0" dirty="0">
                <a:solidFill>
                  <a:srgbClr val="0000FF"/>
                </a:solidFill>
              </a:rPr>
              <a:t>Autoencoding</a:t>
            </a:r>
            <a:r>
              <a:rPr lang="en-US" sz="2400" i="0" dirty="0" smtClean="0">
                <a:solidFill>
                  <a:srgbClr val="0000FF"/>
                </a:solidFill>
              </a:rPr>
              <a:t>:</a:t>
            </a:r>
            <a:endParaRPr lang="en-US" sz="2400" i="0" dirty="0" smtClean="0"/>
          </a:p>
          <a:p>
            <a:r>
              <a:rPr lang="en-US" sz="1600" i="0" dirty="0" smtClean="0"/>
              <a:t>A ML/AI/NN technique for extracting key features of data</a:t>
            </a:r>
          </a:p>
          <a:p>
            <a:r>
              <a:rPr lang="en-US" sz="1600" i="0" dirty="0" smtClean="0"/>
              <a:t>Iteratively encodes and reconstructs inputs </a:t>
            </a:r>
          </a:p>
          <a:p>
            <a:r>
              <a:rPr lang="en-US" sz="1600" i="0" dirty="0" smtClean="0"/>
              <a:t>Example:</a:t>
            </a:r>
            <a:br>
              <a:rPr lang="en-US" sz="1600" i="0" dirty="0" smtClean="0"/>
            </a:br>
            <a:r>
              <a:rPr lang="en-US" sz="1600" i="0" dirty="0" smtClean="0"/>
              <a:t>Encode digits as lines</a:t>
            </a:r>
            <a:r>
              <a:rPr lang="en-US" sz="1600" i="0" dirty="0"/>
              <a:t>, </a:t>
            </a:r>
            <a:r>
              <a:rPr lang="en-US" sz="1600" i="0" dirty="0" smtClean="0"/>
              <a:t>arcs, ellipses </a:t>
            </a:r>
            <a:br>
              <a:rPr lang="en-US" sz="1600" i="0" dirty="0" smtClean="0"/>
            </a:br>
            <a:r>
              <a:rPr lang="en-US" sz="1600" i="0" dirty="0" smtClean="0"/>
              <a:t>parameterized by position, size, etc.</a:t>
            </a:r>
            <a:br>
              <a:rPr lang="en-US" sz="1600" i="0" dirty="0" smtClean="0"/>
            </a:br>
            <a:endParaRPr lang="en-US" sz="1600" i="0" dirty="0" smtClean="0"/>
          </a:p>
          <a:p>
            <a:r>
              <a:rPr lang="en-US" sz="1600" i="0" dirty="0" smtClean="0"/>
              <a:t>Used for noise reduction, anomaly detection, classification</a:t>
            </a:r>
            <a:br>
              <a:rPr lang="en-US" sz="1600" i="0" dirty="0" smtClean="0"/>
            </a:br>
            <a:endParaRPr lang="en-US" sz="1600" i="0" dirty="0" smtClean="0"/>
          </a:p>
          <a:p>
            <a:pPr marL="0" indent="0" algn="ctr">
              <a:buNone/>
            </a:pPr>
            <a:r>
              <a:rPr lang="en-US" i="0" dirty="0" smtClean="0"/>
              <a:t> </a:t>
            </a:r>
            <a:br>
              <a:rPr lang="en-US" i="0" dirty="0" smtClean="0"/>
            </a:br>
            <a:r>
              <a:rPr lang="en-US" i="0" dirty="0"/>
              <a:t>	</a:t>
            </a:r>
            <a:endParaRPr lang="en-US" i="0" dirty="0" smtClean="0"/>
          </a:p>
          <a:p>
            <a:pPr marL="0" indent="0">
              <a:buNone/>
            </a:pP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r>
              <a:rPr lang="en-US" i="0" dirty="0" smtClean="0"/>
              <a:t/>
            </a:r>
            <a:br>
              <a:rPr lang="en-US" i="0" dirty="0" smtClean="0"/>
            </a:br>
            <a:endParaRPr lang="en-US" i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i="0" dirty="0" smtClean="0"/>
              <a:t>  </a:t>
            </a:r>
          </a:p>
          <a:p>
            <a:endParaRPr lang="en-US" i="0" dirty="0" smtClean="0"/>
          </a:p>
          <a:p>
            <a:endParaRPr lang="en-US" i="0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en-US" i="0" dirty="0" smtClean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i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Species Interaction Codes Evolve by </a:t>
            </a:r>
            <a:br>
              <a:rPr lang="en-US" sz="2400" dirty="0" smtClean="0"/>
            </a:br>
            <a:r>
              <a:rPr lang="en-US" sz="2400" dirty="0" smtClean="0"/>
              <a:t>Natural Autoencoding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C8525-98C2-42E3-829E-19F39DE473F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191" y="809157"/>
            <a:ext cx="2125173" cy="1752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088" y="5202869"/>
            <a:ext cx="691103" cy="569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9963" t="10593" r="5296" b="4667"/>
          <a:stretch/>
        </p:blipFill>
        <p:spPr>
          <a:xfrm>
            <a:off x="4427214" y="2108140"/>
            <a:ext cx="936873" cy="936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375" y="4373830"/>
            <a:ext cx="4752528" cy="19188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120" y="4779930"/>
            <a:ext cx="239856" cy="236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687" y="3892929"/>
            <a:ext cx="37444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0" dirty="0">
                <a:solidFill>
                  <a:srgbClr val="0000FF"/>
                </a:solidFill>
              </a:rPr>
              <a:t>Natural Autoencoding: </a:t>
            </a:r>
            <a:br>
              <a:rPr lang="en-US" sz="2400" i="0" dirty="0">
                <a:solidFill>
                  <a:srgbClr val="0000FF"/>
                </a:solidFill>
              </a:rPr>
            </a:br>
            <a:r>
              <a:rPr lang="en-US" sz="2000" i="0" dirty="0"/>
              <a:t>The </a:t>
            </a:r>
            <a:r>
              <a:rPr lang="en-US" sz="2000" i="0" dirty="0" smtClean="0"/>
              <a:t>biosphere’s</a:t>
            </a:r>
            <a:br>
              <a:rPr lang="en-US" sz="2000" i="0" dirty="0" smtClean="0"/>
            </a:br>
            <a:r>
              <a:rPr lang="en-US" sz="2000" i="0" dirty="0" smtClean="0"/>
              <a:t>reactions </a:t>
            </a:r>
            <a:r>
              <a:rPr lang="en-US" sz="2000" i="0" dirty="0"/>
              <a:t>to </a:t>
            </a:r>
            <a:r>
              <a:rPr lang="en-US" sz="2000" i="0" dirty="0" smtClean="0"/>
              <a:t>innovations</a:t>
            </a:r>
            <a:r>
              <a:rPr lang="en-US" sz="2000" i="0" dirty="0"/>
              <a:t/>
            </a:r>
            <a:br>
              <a:rPr lang="en-US" sz="2000" i="0" dirty="0"/>
            </a:br>
            <a:r>
              <a:rPr lang="en-US" sz="2000" i="0" dirty="0" smtClean="0"/>
              <a:t>(external </a:t>
            </a:r>
            <a:r>
              <a:rPr lang="en-US" sz="2000" i="0" dirty="0"/>
              <a:t>&amp; </a:t>
            </a:r>
            <a:r>
              <a:rPr lang="en-US" sz="2000" i="0" dirty="0" smtClean="0"/>
              <a:t>internal)</a:t>
            </a:r>
            <a:r>
              <a:rPr lang="en-US" sz="2000" i="0" dirty="0"/>
              <a:t/>
            </a:r>
            <a:br>
              <a:rPr lang="en-US" sz="2000" i="0" dirty="0"/>
            </a:br>
            <a:r>
              <a:rPr lang="en-US" sz="2000" i="0" dirty="0" smtClean="0"/>
              <a:t>can reshape or extinguish</a:t>
            </a:r>
            <a:br>
              <a:rPr lang="en-US" sz="2000" i="0" dirty="0" smtClean="0"/>
            </a:br>
            <a:r>
              <a:rPr lang="en-US" sz="2000" i="0" dirty="0" smtClean="0"/>
              <a:t>species </a:t>
            </a:r>
            <a:r>
              <a:rPr lang="en-US" sz="2000" i="0" dirty="0"/>
              <a:t>interaction codes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5364" y="4779930"/>
            <a:ext cx="612455" cy="496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7720" y="5202869"/>
            <a:ext cx="378484" cy="31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174576" y="642688"/>
            <a:ext cx="8964488" cy="581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n"/>
              <a:defRPr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n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tx1"/>
                </a:solidFill>
                <a:latin typeface="+mn-lt"/>
                <a:ea typeface="+mn-ea"/>
                <a:cs typeface="华文细黑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0" dirty="0" smtClean="0"/>
              <a:t>No “optimization” process:</a:t>
            </a:r>
          </a:p>
          <a:p>
            <a:pPr lvl="1"/>
            <a:r>
              <a:rPr lang="en-US" i="0" dirty="0" smtClean="0"/>
              <a:t>No </a:t>
            </a:r>
            <a:r>
              <a:rPr lang="en-US" dirty="0" smtClean="0"/>
              <a:t>loss function</a:t>
            </a:r>
            <a:r>
              <a:rPr lang="en-US" i="0" dirty="0" smtClean="0"/>
              <a:t> to check fidelity of</a:t>
            </a:r>
            <a:br>
              <a:rPr lang="en-US" i="0" dirty="0" smtClean="0"/>
            </a:br>
            <a:r>
              <a:rPr lang="en-US" i="0" dirty="0" smtClean="0"/>
              <a:t>input reconstruction</a:t>
            </a:r>
          </a:p>
          <a:p>
            <a:pPr lvl="1"/>
            <a:r>
              <a:rPr lang="en-US" i="0" dirty="0" smtClean="0"/>
              <a:t>“Selection” / sustainment is only</a:t>
            </a:r>
            <a:br>
              <a:rPr lang="en-US" i="0" dirty="0" smtClean="0"/>
            </a:br>
            <a:r>
              <a:rPr lang="en-US" i="0" dirty="0" smtClean="0"/>
              <a:t> in retrospect:  </a:t>
            </a:r>
            <a:r>
              <a:rPr lang="en-US" i="0" dirty="0" smtClean="0">
                <a:solidFill>
                  <a:srgbClr val="00B050"/>
                </a:solidFill>
              </a:rPr>
              <a:t>“What Works, Works!”</a:t>
            </a:r>
          </a:p>
          <a:p>
            <a:pPr lvl="1"/>
            <a:r>
              <a:rPr lang="en-US" i="0" dirty="0" smtClean="0"/>
              <a:t>Continues indefinitely</a:t>
            </a:r>
            <a:r>
              <a:rPr lang="en-US" i="0" dirty="0" smtClean="0">
                <a:solidFill>
                  <a:srgbClr val="00B050"/>
                </a:solidFill>
              </a:rPr>
              <a:t/>
            </a:r>
            <a:br>
              <a:rPr lang="en-US" i="0" dirty="0" smtClean="0">
                <a:solidFill>
                  <a:srgbClr val="00B050"/>
                </a:solidFill>
              </a:rPr>
            </a:br>
            <a:endParaRPr lang="en-US" i="0" dirty="0">
              <a:solidFill>
                <a:srgbClr val="00B050"/>
              </a:solidFill>
            </a:endParaRPr>
          </a:p>
          <a:p>
            <a:r>
              <a:rPr lang="en-US" sz="1800" i="0" dirty="0" smtClean="0"/>
              <a:t>Recursion / reflection: </a:t>
            </a:r>
          </a:p>
          <a:p>
            <a:pPr lvl="1"/>
            <a:r>
              <a:rPr lang="en-US" i="0" dirty="0" smtClean="0"/>
              <a:t>The autoencoder machinery is part of its own input</a:t>
            </a:r>
            <a:br>
              <a:rPr lang="en-US" i="0" dirty="0" smtClean="0"/>
            </a:br>
            <a:endParaRPr lang="en-US" i="0" dirty="0" smtClean="0"/>
          </a:p>
          <a:p>
            <a:r>
              <a:rPr lang="en-US" sz="1800" i="0" dirty="0" smtClean="0"/>
              <a:t>Many codes, multiple scales</a:t>
            </a:r>
            <a:br>
              <a:rPr lang="en-US" sz="1800" i="0" dirty="0" smtClean="0"/>
            </a:br>
            <a:endParaRPr lang="en-US" sz="1800" i="0" dirty="0" smtClean="0"/>
          </a:p>
          <a:p>
            <a:r>
              <a:rPr lang="en-US" sz="1800" i="0" dirty="0" smtClean="0"/>
              <a:t>More . . . </a:t>
            </a:r>
            <a:br>
              <a:rPr lang="en-US" sz="1800" i="0" dirty="0" smtClean="0"/>
            </a:br>
            <a:endParaRPr lang="en-US" sz="1800" i="0" dirty="0"/>
          </a:p>
          <a:p>
            <a:r>
              <a:rPr lang="en-US" sz="1800" i="0" dirty="0"/>
              <a:t>In D. Harel’s group </a:t>
            </a:r>
            <a:r>
              <a:rPr lang="en-US" sz="1800" i="0" dirty="0" smtClean="0"/>
              <a:t>we </a:t>
            </a:r>
            <a:r>
              <a:rPr lang="en-US" sz="1800" i="0" dirty="0" smtClean="0"/>
              <a:t>are now developing </a:t>
            </a:r>
            <a:r>
              <a:rPr lang="en-US" sz="1800" i="0" dirty="0" smtClean="0">
                <a:solidFill>
                  <a:srgbClr val="0000FF"/>
                </a:solidFill>
              </a:rPr>
              <a:t>agent-based</a:t>
            </a:r>
            <a:r>
              <a:rPr lang="en-US" sz="1800" i="0" dirty="0" smtClean="0"/>
              <a:t> and </a:t>
            </a:r>
            <a:r>
              <a:rPr lang="en-US" sz="1800" i="0" dirty="0" smtClean="0">
                <a:solidFill>
                  <a:srgbClr val="0000FF"/>
                </a:solidFill>
              </a:rPr>
              <a:t>neural net</a:t>
            </a:r>
            <a:r>
              <a:rPr lang="en-US" sz="1800" i="0" dirty="0" smtClean="0"/>
              <a:t> models </a:t>
            </a:r>
            <a:r>
              <a:rPr lang="en-US" sz="1800" i="0" dirty="0" smtClean="0"/>
              <a:t>of Natural Autoencoding (with G. Frankel, S. Szekely)</a:t>
            </a: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/>
            </a:r>
            <a:br>
              <a:rPr lang="en-US" sz="1800" i="0" dirty="0" smtClean="0"/>
            </a:br>
            <a:r>
              <a:rPr lang="en-US" sz="1800" i="0" dirty="0" smtClean="0"/>
              <a:t/>
            </a:r>
            <a:br>
              <a:rPr lang="en-US" sz="1800" i="0" dirty="0" smtClean="0"/>
            </a:br>
            <a:endParaRPr lang="en-US" sz="1800" i="0" dirty="0" smtClean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1800" i="0" dirty="0" smtClean="0"/>
              <a:t>  </a:t>
            </a:r>
          </a:p>
          <a:p>
            <a:endParaRPr lang="en-US" sz="1800" i="0" dirty="0" smtClean="0"/>
          </a:p>
          <a:p>
            <a:endParaRPr lang="en-US" sz="1800" i="0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r>
              <a:rPr lang="en-US" i="0" dirty="0" smtClean="0"/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1800" i="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6145707" y="1301138"/>
            <a:ext cx="260237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037240" y="1399922"/>
            <a:ext cx="260237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928529" y="1472250"/>
            <a:ext cx="2602374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Unique Characteristics of Natural Autoencoding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23502" y="6339743"/>
            <a:ext cx="2057400" cy="365125"/>
          </a:xfrm>
        </p:spPr>
        <p:txBody>
          <a:bodyPr/>
          <a:lstStyle/>
          <a:p>
            <a:fld id="{FC9C8525-98C2-42E3-829E-19F39DE473F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5880902" y="1568415"/>
            <a:ext cx="2518743" cy="10184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华文细黑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902" y="1568415"/>
            <a:ext cx="2518743" cy="1018490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8983" y="3623410"/>
            <a:ext cx="1391398" cy="147324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8374184" y="2341359"/>
            <a:ext cx="523629" cy="497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7991612" y="289637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5928529" y="2865361"/>
            <a:ext cx="2353702" cy="137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916" y="1756129"/>
            <a:ext cx="100714" cy="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演示设计">
  <a:themeElements>
    <a:clrScheme name="演示设计 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66B2FE"/>
      </a:folHlink>
    </a:clrScheme>
    <a:fontScheme name="演示设计">
      <a:majorFont>
        <a:latin typeface="Arial"/>
        <a:ea typeface="SimHei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lnDef>
  </a:objectDefaults>
  <a:extraClrSchemeLst>
    <a:extraClrScheme>
      <a:clrScheme name="演示设计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EAEB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75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D99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8A1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D12"/>
        </a:accent6>
        <a:hlink>
          <a:srgbClr val="463900"/>
        </a:hlink>
        <a:folHlink>
          <a:srgbClr val="FFF0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C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ADE9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演示设计1">
  <a:themeElements>
    <a:clrScheme name="演示设计1 7">
      <a:dk1>
        <a:srgbClr val="000000"/>
      </a:dk1>
      <a:lt1>
        <a:srgbClr val="FFFFFF"/>
      </a:lt1>
      <a:dk2>
        <a:srgbClr val="000000"/>
      </a:dk2>
      <a:lt2>
        <a:srgbClr val="C0C0C0"/>
      </a:lt2>
      <a:accent1>
        <a:srgbClr val="5B8CC1"/>
      </a:accent1>
      <a:accent2>
        <a:srgbClr val="2A5682"/>
      </a:accent2>
      <a:accent3>
        <a:srgbClr val="FFFFFF"/>
      </a:accent3>
      <a:accent4>
        <a:srgbClr val="000000"/>
      </a:accent4>
      <a:accent5>
        <a:srgbClr val="B5C5DD"/>
      </a:accent5>
      <a:accent6>
        <a:srgbClr val="254D75"/>
      </a:accent6>
      <a:hlink>
        <a:srgbClr val="002850"/>
      </a:hlink>
      <a:folHlink>
        <a:srgbClr val="66B2FE"/>
      </a:folHlink>
    </a:clrScheme>
    <a:fontScheme name="演示设计1">
      <a:majorFont>
        <a:latin typeface="Arial"/>
        <a:ea typeface="SimHei"/>
        <a:cs typeface=""/>
      </a:majorFont>
      <a:minorFont>
        <a:latin typeface="Arial"/>
        <a:ea typeface="华文细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lnDef>
  </a:objectDefaults>
  <a:extraClrSchemeLst>
    <a:extraClrScheme>
      <a:clrScheme name="演示设计1 1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DFE0BE"/>
        </a:accent1>
        <a:accent2>
          <a:srgbClr val="D1D46B"/>
        </a:accent2>
        <a:accent3>
          <a:srgbClr val="FFFFFF"/>
        </a:accent3>
        <a:accent4>
          <a:srgbClr val="000000"/>
        </a:accent4>
        <a:accent5>
          <a:srgbClr val="ECEDDB"/>
        </a:accent5>
        <a:accent6>
          <a:srgbClr val="BDC060"/>
        </a:accent6>
        <a:hlink>
          <a:srgbClr val="3A3B11"/>
        </a:hlink>
        <a:folHlink>
          <a:srgbClr val="EAEBB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517"/>
        </a:accent1>
        <a:accent2>
          <a:srgbClr val="BC000D"/>
        </a:accent2>
        <a:accent3>
          <a:srgbClr val="FFFFFF"/>
        </a:accent3>
        <a:accent4>
          <a:srgbClr val="000000"/>
        </a:accent4>
        <a:accent5>
          <a:srgbClr val="FFAAAB"/>
        </a:accent5>
        <a:accent6>
          <a:srgbClr val="AA000B"/>
        </a:accent6>
        <a:hlink>
          <a:srgbClr val="3A0004"/>
        </a:hlink>
        <a:folHlink>
          <a:srgbClr val="FF75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F59B8"/>
        </a:accent1>
        <a:accent2>
          <a:srgbClr val="884183"/>
        </a:accent2>
        <a:accent3>
          <a:srgbClr val="FFFFFF"/>
        </a:accent3>
        <a:accent4>
          <a:srgbClr val="000000"/>
        </a:accent4>
        <a:accent5>
          <a:srgbClr val="DCB5D8"/>
        </a:accent5>
        <a:accent6>
          <a:srgbClr val="7B3A76"/>
        </a:accent6>
        <a:hlink>
          <a:srgbClr val="371535"/>
        </a:hlink>
        <a:folHlink>
          <a:srgbClr val="D99F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B2B2B2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555555"/>
        </a:accent6>
        <a:hlink>
          <a:srgbClr val="1C1C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00"/>
        </a:accent1>
        <a:accent2>
          <a:srgbClr val="FF8A15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E77D12"/>
        </a:accent6>
        <a:hlink>
          <a:srgbClr val="463900"/>
        </a:hlink>
        <a:folHlink>
          <a:srgbClr val="FFF0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9021"/>
        </a:accent1>
        <a:accent2>
          <a:srgbClr val="DA5800"/>
        </a:accent2>
        <a:accent3>
          <a:srgbClr val="FFFFFF"/>
        </a:accent3>
        <a:accent4>
          <a:srgbClr val="000000"/>
        </a:accent4>
        <a:accent5>
          <a:srgbClr val="FFC6AB"/>
        </a:accent5>
        <a:accent6>
          <a:srgbClr val="C54F00"/>
        </a:accent6>
        <a:hlink>
          <a:srgbClr val="963D00"/>
        </a:hlink>
        <a:folHlink>
          <a:srgbClr val="FFC7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7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5B8CC1"/>
        </a:accent1>
        <a:accent2>
          <a:srgbClr val="2A5682"/>
        </a:accent2>
        <a:accent3>
          <a:srgbClr val="FFFFFF"/>
        </a:accent3>
        <a:accent4>
          <a:srgbClr val="000000"/>
        </a:accent4>
        <a:accent5>
          <a:srgbClr val="B5C5DD"/>
        </a:accent5>
        <a:accent6>
          <a:srgbClr val="254D75"/>
        </a:accent6>
        <a:hlink>
          <a:srgbClr val="002850"/>
        </a:hlink>
        <a:folHlink>
          <a:srgbClr val="66B2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演示设计1 8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6FC01E"/>
        </a:accent1>
        <a:accent2>
          <a:srgbClr val="4F7913"/>
        </a:accent2>
        <a:accent3>
          <a:srgbClr val="FFFFFF"/>
        </a:accent3>
        <a:accent4>
          <a:srgbClr val="000000"/>
        </a:accent4>
        <a:accent5>
          <a:srgbClr val="BBDCAB"/>
        </a:accent5>
        <a:accent6>
          <a:srgbClr val="476D10"/>
        </a:accent6>
        <a:hlink>
          <a:srgbClr val="26420A"/>
        </a:hlink>
        <a:folHlink>
          <a:srgbClr val="ADE97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16727</TotalTime>
  <Pages>0</Pages>
  <Words>705</Words>
  <Characters>0</Characters>
  <Application>Microsoft Office PowerPoint</Application>
  <DocSecurity>0</DocSecurity>
  <PresentationFormat>On-screen Show (4:3)</PresentationFormat>
  <Lines>0</Lines>
  <Paragraphs>120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SimSun</vt:lpstr>
      <vt:lpstr>Arial</vt:lpstr>
      <vt:lpstr>SimHei</vt:lpstr>
      <vt:lpstr>华文细黑</vt:lpstr>
      <vt:lpstr>Wingdings</vt:lpstr>
      <vt:lpstr>演示设计</vt:lpstr>
      <vt:lpstr>演示设计1</vt:lpstr>
      <vt:lpstr>PowerPoint Presentation</vt:lpstr>
      <vt:lpstr>“…and Justice for All”</vt:lpstr>
      <vt:lpstr>A Brief Summary </vt:lpstr>
      <vt:lpstr>Darwinian Principles of Evolution  </vt:lpstr>
      <vt:lpstr>Shortcomings of Natural Selection Theory</vt:lpstr>
      <vt:lpstr>Survival of the Fitted</vt:lpstr>
      <vt:lpstr>Species Interaction Code</vt:lpstr>
      <vt:lpstr>Species Interaction Codes Evolve by  Natural Autoencoding</vt:lpstr>
      <vt:lpstr>Unique Characteristics of Natural Autoencoding </vt:lpstr>
      <vt:lpstr>Significance of Survival of the Fitted</vt:lpstr>
      <vt:lpstr>Questions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Assaf Marron</dc:creator>
  <cp:keywords/>
  <dc:description/>
  <cp:lastModifiedBy>Assaf Marron</cp:lastModifiedBy>
  <cp:revision>806</cp:revision>
  <cp:lastPrinted>1899-12-30T00:00:00Z</cp:lastPrinted>
  <dcterms:created xsi:type="dcterms:W3CDTF">2008-05-06T01:42:58Z</dcterms:created>
  <dcterms:modified xsi:type="dcterms:W3CDTF">2022-08-01T06:18:32Z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1033-8.1.0.3018</vt:lpwstr>
  </property>
</Properties>
</file>